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 id="258" r:id="rId6"/>
    <p:sldId id="271" r:id="rId7"/>
    <p:sldId id="260" r:id="rId8"/>
    <p:sldId id="261" r:id="rId9"/>
    <p:sldId id="275" r:id="rId10"/>
    <p:sldId id="276" r:id="rId11"/>
    <p:sldId id="274" r:id="rId12"/>
    <p:sldId id="266" r:id="rId13"/>
    <p:sldId id="269"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F12918-758B-12E5-FD7F-E728DDDA1FEE}" v="5" dt="2024-09-09T17:38:49.8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F8A80404-574B-404E-AAEB-5169CFC9E1F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4389B1-6435-4B2C-AC67-4E34ADFE6C4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384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8A80404-574B-404E-AAEB-5169CFC9E1F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356049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A80404-574B-404E-AAEB-5169CFC9E1F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4389B1-6435-4B2C-AC67-4E34ADFE6C4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761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8A80404-574B-404E-AAEB-5169CFC9E1F7}"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54082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80404-574B-404E-AAEB-5169CFC9E1F7}"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1735545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8A80404-574B-404E-AAEB-5169CFC9E1F7}"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1496500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8A80404-574B-404E-AAEB-5169CFC9E1F7}" type="datetimeFigureOut">
              <a:rPr lang="en-GB" smtClean="0"/>
              <a:t>17/09/2025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832076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8A80404-574B-404E-AAEB-5169CFC9E1F7}" type="datetimeFigureOut">
              <a:rPr lang="en-GB" smtClean="0"/>
              <a:t>17/09/2025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F4389B1-6435-4B2C-AC67-4E34ADFE6C49}" type="slidenum">
              <a:rPr lang="en-GB" smtClean="0"/>
              <a:t>‹#›</a:t>
            </a:fld>
            <a:endParaRPr lang="en-GB"/>
          </a:p>
        </p:txBody>
      </p:sp>
    </p:spTree>
    <p:extLst>
      <p:ext uri="{BB962C8B-B14F-4D97-AF65-F5344CB8AC3E}">
        <p14:creationId xmlns:p14="http://schemas.microsoft.com/office/powerpoint/2010/main" val="189128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8A80404-574B-404E-AAEB-5169CFC9E1F7}"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2748320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8A80404-574B-404E-AAEB-5169CFC9E1F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370536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8A80404-574B-404E-AAEB-5169CFC9E1F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4389B1-6435-4B2C-AC67-4E34ADFE6C49}" type="slidenum">
              <a:rPr lang="en-GB" smtClean="0"/>
              <a:t>‹#›</a:t>
            </a:fld>
            <a:endParaRPr lang="en-GB"/>
          </a:p>
        </p:txBody>
      </p:sp>
    </p:spTree>
    <p:extLst>
      <p:ext uri="{BB962C8B-B14F-4D97-AF65-F5344CB8AC3E}">
        <p14:creationId xmlns:p14="http://schemas.microsoft.com/office/powerpoint/2010/main" val="466287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8A80404-574B-404E-AAEB-5169CFC9E1F7}" type="datetimeFigureOut">
              <a:rPr lang="en-GB" smtClean="0"/>
              <a:t>17/09/2025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F4389B1-6435-4B2C-AC67-4E34ADFE6C49}"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76386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877702"/>
            <a:ext cx="10058400" cy="3566160"/>
          </a:xfrm>
        </p:spPr>
        <p:txBody>
          <a:bodyPr>
            <a:normAutofit/>
          </a:bodyPr>
          <a:lstStyle/>
          <a:p>
            <a:r>
              <a:rPr lang="en-GB" sz="6600" dirty="0">
                <a:latin typeface="Twinkl Cursive Looped" panose="02000000000000000000" pitchFamily="2" charset="0"/>
              </a:rPr>
              <a:t>Year 1 Class Meeting</a:t>
            </a:r>
          </a:p>
        </p:txBody>
      </p:sp>
      <p:sp>
        <p:nvSpPr>
          <p:cNvPr id="3" name="Subtitle 2"/>
          <p:cNvSpPr>
            <a:spLocks noGrp="1"/>
          </p:cNvSpPr>
          <p:nvPr>
            <p:ph type="subTitle" idx="1"/>
          </p:nvPr>
        </p:nvSpPr>
        <p:spPr/>
        <p:txBody>
          <a:bodyPr/>
          <a:lstStyle/>
          <a:p>
            <a:r>
              <a:rPr lang="en-GB" u="sng" dirty="0">
                <a:latin typeface="Twinkl Cursive Looped" panose="02000000000000000000" pitchFamily="2" charset="0"/>
              </a:rPr>
              <a:t>16.09.2025</a:t>
            </a:r>
          </a:p>
        </p:txBody>
      </p:sp>
      <p:pic>
        <p:nvPicPr>
          <p:cNvPr id="5" name="Picture 2" descr="St Peters Catholic Primary School">
            <a:extLst>
              <a:ext uri="{FF2B5EF4-FFF2-40B4-BE49-F238E27FC236}">
                <a16:creationId xmlns:a16="http://schemas.microsoft.com/office/drawing/2014/main" id="{5243BAAB-6CCD-48AA-8E86-520FE80EA0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57" t="5994" r="-1" b="5041"/>
          <a:stretch/>
        </p:blipFill>
        <p:spPr bwMode="auto">
          <a:xfrm>
            <a:off x="0" y="0"/>
            <a:ext cx="12192000" cy="3348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684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Twinkl Cursive Looped" panose="02000000000000000000" pitchFamily="2" charset="0"/>
              </a:rPr>
              <a:t>Agenda</a:t>
            </a:r>
          </a:p>
        </p:txBody>
      </p:sp>
      <p:sp>
        <p:nvSpPr>
          <p:cNvPr id="3" name="Content Placeholder 2"/>
          <p:cNvSpPr>
            <a:spLocks noGrp="1"/>
          </p:cNvSpPr>
          <p:nvPr>
            <p:ph idx="1"/>
          </p:nvPr>
        </p:nvSpPr>
        <p:spPr/>
        <p:txBody>
          <a:bodyPr vert="horz" lIns="0" tIns="45720" rIns="0" bIns="45720" rtlCol="0" anchor="t">
            <a:normAutofit/>
          </a:bodyPr>
          <a:lstStyle/>
          <a:p>
            <a:pPr>
              <a:buFont typeface="Arial" panose="020B0604020202020204" pitchFamily="34" charset="0"/>
              <a:buChar char="•"/>
            </a:pPr>
            <a:r>
              <a:rPr lang="en-GB" sz="2400" dirty="0">
                <a:latin typeface="Twinkl Cursive Looped" panose="02000000000000000000" pitchFamily="2" charset="0"/>
              </a:rPr>
              <a:t>Handwriting </a:t>
            </a:r>
          </a:p>
          <a:p>
            <a:pPr>
              <a:buFont typeface="Arial" panose="020B0604020202020204" pitchFamily="34" charset="0"/>
              <a:buChar char="•"/>
            </a:pPr>
            <a:r>
              <a:rPr lang="en-GB" sz="2400" dirty="0">
                <a:latin typeface="Twinkl Cursive Looped" panose="02000000000000000000" pitchFamily="2" charset="0"/>
              </a:rPr>
              <a:t>Spellings</a:t>
            </a:r>
          </a:p>
          <a:p>
            <a:pPr>
              <a:buFont typeface="Arial" panose="020B0604020202020204" pitchFamily="34" charset="0"/>
              <a:buChar char="•"/>
            </a:pPr>
            <a:r>
              <a:rPr lang="en-GB" sz="2400" dirty="0">
                <a:latin typeface="Twinkl Cursive Looped" panose="02000000000000000000" pitchFamily="2" charset="0"/>
              </a:rPr>
              <a:t>Reading books</a:t>
            </a:r>
          </a:p>
          <a:p>
            <a:pPr>
              <a:buFont typeface="Arial" panose="020B0604020202020204" pitchFamily="34" charset="0"/>
              <a:buChar char="•"/>
            </a:pPr>
            <a:r>
              <a:rPr lang="en-GB" sz="2400" dirty="0">
                <a:latin typeface="Twinkl Cursive Looped" panose="02000000000000000000" pitchFamily="2" charset="0"/>
              </a:rPr>
              <a:t>Number Bonds</a:t>
            </a:r>
          </a:p>
          <a:p>
            <a:pPr>
              <a:buFont typeface="Arial" panose="020B0604020202020204" pitchFamily="34" charset="0"/>
              <a:buChar char="•"/>
            </a:pPr>
            <a:r>
              <a:rPr lang="en-GB" sz="2400" dirty="0">
                <a:latin typeface="Twinkl Cursive Looped"/>
              </a:rPr>
              <a:t>Timetable</a:t>
            </a:r>
          </a:p>
          <a:p>
            <a:pPr>
              <a:buFont typeface="Arial" panose="020B0604020202020204" pitchFamily="34" charset="0"/>
              <a:buChar char="•"/>
            </a:pPr>
            <a:r>
              <a:rPr lang="en-GB" sz="2400" dirty="0">
                <a:latin typeface="Twinkl Cursive Looped"/>
              </a:rPr>
              <a:t>Homework</a:t>
            </a:r>
          </a:p>
          <a:p>
            <a:pPr>
              <a:buFont typeface="Arial" panose="020B0604020202020204" pitchFamily="34" charset="0"/>
              <a:buChar char="•"/>
            </a:pPr>
            <a:r>
              <a:rPr lang="en-GB" sz="2400" dirty="0">
                <a:latin typeface="Twinkl Cursive Looped"/>
              </a:rPr>
              <a:t>Enrichment Afternoon</a:t>
            </a:r>
          </a:p>
          <a:p>
            <a:pPr>
              <a:buFont typeface="Arial" panose="020B0604020202020204" pitchFamily="34" charset="0"/>
              <a:buChar char="•"/>
            </a:pPr>
            <a:r>
              <a:rPr lang="en-GB" sz="2400" dirty="0">
                <a:latin typeface="Twinkl Cursive Looped" panose="02000000000000000000" pitchFamily="2" charset="0"/>
              </a:rPr>
              <a:t>How you can help</a:t>
            </a:r>
          </a:p>
          <a:p>
            <a:pPr>
              <a:buFont typeface="Arial" panose="020B0604020202020204" pitchFamily="34" charset="0"/>
              <a:buChar char="•"/>
            </a:pPr>
            <a:endParaRPr lang="en-GB" sz="2400" dirty="0">
              <a:latin typeface="Twinkl Cursive Looped" panose="02000000000000000000" pitchFamily="2" charset="0"/>
            </a:endParaRPr>
          </a:p>
        </p:txBody>
      </p:sp>
      <p:pic>
        <p:nvPicPr>
          <p:cNvPr id="4" name="Picture 2" descr="St. Peter&amp;#39;s School (@SaintPetersSch)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2681" y="112914"/>
            <a:ext cx="1511753" cy="1511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8310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Handwriting</a:t>
            </a:r>
          </a:p>
        </p:txBody>
      </p:sp>
      <p:pic>
        <p:nvPicPr>
          <p:cNvPr id="4" name="Picture 3"/>
          <p:cNvPicPr>
            <a:picLocks noChangeAspect="1"/>
          </p:cNvPicPr>
          <p:nvPr/>
        </p:nvPicPr>
        <p:blipFill>
          <a:blip r:embed="rId2"/>
          <a:stretch>
            <a:fillRect/>
          </a:stretch>
        </p:blipFill>
        <p:spPr>
          <a:xfrm>
            <a:off x="7691241" y="83126"/>
            <a:ext cx="4065330" cy="1582960"/>
          </a:xfrm>
          <a:prstGeom prst="rect">
            <a:avLst/>
          </a:prstGeom>
        </p:spPr>
      </p:pic>
      <p:sp>
        <p:nvSpPr>
          <p:cNvPr id="5" name="Rectangle 4"/>
          <p:cNvSpPr/>
          <p:nvPr/>
        </p:nvSpPr>
        <p:spPr>
          <a:xfrm>
            <a:off x="294638" y="2015172"/>
            <a:ext cx="11327873" cy="4154984"/>
          </a:xfrm>
          <a:prstGeom prst="rect">
            <a:avLst/>
          </a:prstGeom>
        </p:spPr>
        <p:txBody>
          <a:bodyPr wrap="square" lIns="91440" tIns="45720" rIns="91440" bIns="45720" anchor="t">
            <a:spAutoFit/>
          </a:bodyPr>
          <a:lstStyle/>
          <a:p>
            <a:r>
              <a:rPr lang="en-GB" sz="2400" dirty="0">
                <a:solidFill>
                  <a:schemeClr val="tx1">
                    <a:lumMod val="75000"/>
                    <a:lumOff val="25000"/>
                  </a:schemeClr>
                </a:solidFill>
                <a:latin typeface="Twinkl Cursive Looped"/>
              </a:rPr>
              <a:t>Cursive handwriting (also known as ‘joined up writing’) is a style of joined-up handwriting in which the letters are connected to help write faster. This is as an alternative to block letters, in which the pen lifts between every letter. Cursive style letters start from the line and are taught in families. </a:t>
            </a:r>
          </a:p>
          <a:p>
            <a:endParaRPr lang="en-GB" sz="2400" dirty="0">
              <a:solidFill>
                <a:schemeClr val="tx1">
                  <a:lumMod val="75000"/>
                  <a:lumOff val="25000"/>
                </a:schemeClr>
              </a:solidFill>
              <a:latin typeface="Twinkl Cursive Looped"/>
            </a:endParaRPr>
          </a:p>
          <a:p>
            <a:r>
              <a:rPr lang="en-GB" sz="2400" dirty="0">
                <a:solidFill>
                  <a:schemeClr val="tx1">
                    <a:lumMod val="75000"/>
                    <a:lumOff val="25000"/>
                  </a:schemeClr>
                </a:solidFill>
                <a:latin typeface="Twinkl Cursive Looped"/>
              </a:rPr>
              <a:t>It is important that children hold their pencil correctly (the tripod grip) and ensure their posture is correct (feet flat on the floor, head up, not resting on the desk or hand, paper at the correct angle and spare hand steadying the paper.)</a:t>
            </a:r>
          </a:p>
          <a:p>
            <a:endParaRPr lang="en-GB" sz="2400" dirty="0">
              <a:solidFill>
                <a:schemeClr val="tx1">
                  <a:lumMod val="75000"/>
                  <a:lumOff val="25000"/>
                </a:schemeClr>
              </a:solidFill>
              <a:latin typeface="Twinkl Cursive Looped"/>
            </a:endParaRPr>
          </a:p>
          <a:p>
            <a:r>
              <a:rPr lang="en-GB" sz="2400" dirty="0">
                <a:solidFill>
                  <a:schemeClr val="tx1">
                    <a:lumMod val="75000"/>
                    <a:lumOff val="25000"/>
                  </a:schemeClr>
                </a:solidFill>
                <a:latin typeface="Twinkl Cursive Looped"/>
              </a:rPr>
              <a:t>In Year 1, we will be continuing to write in ‘pre-cursive’ to help the children begin joining when they’re able to.</a:t>
            </a:r>
          </a:p>
        </p:txBody>
      </p:sp>
    </p:spTree>
    <p:extLst>
      <p:ext uri="{BB962C8B-B14F-4D97-AF65-F5344CB8AC3E}">
        <p14:creationId xmlns:p14="http://schemas.microsoft.com/office/powerpoint/2010/main" val="3273562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Twinkl Cursive Looped" panose="02000000000000000000" pitchFamily="2" charset="0"/>
              </a:rPr>
              <a:t>Spellings</a:t>
            </a:r>
          </a:p>
        </p:txBody>
      </p:sp>
      <p:sp>
        <p:nvSpPr>
          <p:cNvPr id="3" name="Content Placeholder 2"/>
          <p:cNvSpPr>
            <a:spLocks noGrp="1"/>
          </p:cNvSpPr>
          <p:nvPr>
            <p:ph idx="1"/>
          </p:nvPr>
        </p:nvSpPr>
        <p:spPr>
          <a:xfrm>
            <a:off x="406399" y="2069254"/>
            <a:ext cx="4257041" cy="4023360"/>
          </a:xfrm>
        </p:spPr>
        <p:txBody>
          <a:bodyPr>
            <a:noAutofit/>
          </a:bodyPr>
          <a:lstStyle/>
          <a:p>
            <a:r>
              <a:rPr lang="en-GB" sz="2400" dirty="0">
                <a:latin typeface="Twinkl Cursive Looped" panose="02000000000000000000" pitchFamily="2" charset="0"/>
              </a:rPr>
              <a:t>Year 1 will be focussing on the Year 1 and 2 common exception spellings throughout the year. </a:t>
            </a:r>
          </a:p>
          <a:p>
            <a:endParaRPr lang="en-GB" sz="2400" dirty="0">
              <a:latin typeface="Twinkl Cursive Looped" panose="02000000000000000000" pitchFamily="2" charset="0"/>
            </a:endParaRPr>
          </a:p>
          <a:p>
            <a:r>
              <a:rPr lang="en-GB" sz="2400" dirty="0">
                <a:latin typeface="Twinkl Cursive Looped" panose="02000000000000000000" pitchFamily="2" charset="0"/>
              </a:rPr>
              <a:t>We appreciate you practising these with your child at home. </a:t>
            </a:r>
          </a:p>
          <a:p>
            <a:r>
              <a:rPr lang="en-GB" sz="2400" dirty="0">
                <a:latin typeface="Twinkl Cursive Looped" panose="02000000000000000000" pitchFamily="2" charset="0"/>
              </a:rPr>
              <a:t> </a:t>
            </a:r>
          </a:p>
          <a:p>
            <a:endParaRPr lang="en-GB" dirty="0">
              <a:latin typeface="Twinkl Cursive Looped" panose="02000000000000000000" pitchFamily="2" charset="0"/>
            </a:endParaRPr>
          </a:p>
        </p:txBody>
      </p:sp>
      <p:pic>
        <p:nvPicPr>
          <p:cNvPr id="1026" name="Picture 2" descr="Class 2 Spellings | Richard Crosse Primary School">
            <a:extLst>
              <a:ext uri="{FF2B5EF4-FFF2-40B4-BE49-F238E27FC236}">
                <a16:creationId xmlns:a16="http://schemas.microsoft.com/office/drawing/2014/main" id="{DDBB9B0B-DDE6-50D2-155E-E5089AF94A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68" t="4179" r="3268" b="4179"/>
          <a:stretch>
            <a:fillRect/>
          </a:stretch>
        </p:blipFill>
        <p:spPr bwMode="auto">
          <a:xfrm>
            <a:off x="4837167" y="942554"/>
            <a:ext cx="7170945" cy="4972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802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Twinkl Cursive Looped" panose="02000000000000000000" pitchFamily="2" charset="0"/>
              </a:rPr>
              <a:t>Reading Books</a:t>
            </a:r>
          </a:p>
        </p:txBody>
      </p:sp>
      <p:sp>
        <p:nvSpPr>
          <p:cNvPr id="3" name="Content Placeholder 2"/>
          <p:cNvSpPr>
            <a:spLocks noGrp="1"/>
          </p:cNvSpPr>
          <p:nvPr>
            <p:ph idx="1"/>
          </p:nvPr>
        </p:nvSpPr>
        <p:spPr>
          <a:xfrm>
            <a:off x="570411" y="2081068"/>
            <a:ext cx="11051178" cy="4023360"/>
          </a:xfrm>
        </p:spPr>
        <p:txBody>
          <a:bodyPr>
            <a:noAutofit/>
          </a:bodyPr>
          <a:lstStyle/>
          <a:p>
            <a:pPr marL="0" marR="0" indent="0">
              <a:lnSpc>
                <a:spcPct val="119000"/>
              </a:lnSpc>
              <a:spcBef>
                <a:spcPts val="0"/>
              </a:spcBef>
              <a:spcAft>
                <a:spcPts val="600"/>
              </a:spcAft>
              <a:buNone/>
            </a:pPr>
            <a:r>
              <a:rPr lang="en-GB" sz="2400" kern="1400" dirty="0">
                <a:solidFill>
                  <a:schemeClr val="tx1"/>
                </a:solidFill>
                <a:latin typeface="Twinkl Cursive Looped" panose="02000000000000000000" pitchFamily="2" charset="0"/>
              </a:rPr>
              <a:t>In Year 1, children are expected to read to an adult every night and to have their diary signed. Our days for changing books will Thursdays and Fridays. Please ensure your child brings their book and diary into school every day so they can also read to an adult in school as well as at home. </a:t>
            </a:r>
          </a:p>
          <a:p>
            <a:pPr marL="0" indent="0">
              <a:lnSpc>
                <a:spcPct val="119000"/>
              </a:lnSpc>
              <a:spcBef>
                <a:spcPts val="0"/>
              </a:spcBef>
              <a:spcAft>
                <a:spcPts val="600"/>
              </a:spcAft>
              <a:buNone/>
            </a:pPr>
            <a:endParaRPr lang="en-GB" sz="2400" kern="1400" dirty="0">
              <a:solidFill>
                <a:schemeClr val="tx1"/>
              </a:solidFill>
              <a:latin typeface="Twinkl Cursive Looped" panose="02000000000000000000" pitchFamily="2" charset="0"/>
            </a:endParaRPr>
          </a:p>
          <a:p>
            <a:pPr marL="0" marR="0" indent="0">
              <a:lnSpc>
                <a:spcPct val="119000"/>
              </a:lnSpc>
              <a:spcBef>
                <a:spcPts val="0"/>
              </a:spcBef>
              <a:spcAft>
                <a:spcPts val="600"/>
              </a:spcAft>
              <a:buNone/>
            </a:pPr>
            <a:r>
              <a:rPr lang="en-GB" sz="2400" kern="1400" dirty="0">
                <a:solidFill>
                  <a:schemeClr val="tx1"/>
                </a:solidFill>
                <a:latin typeface="Twinkl Cursive Looped" panose="02000000000000000000" pitchFamily="2" charset="0"/>
              </a:rPr>
              <a:t>An adult will check diaries at least once a week. Messages will be sent home if your child is not reading frequently enough. As always, we thank you for your support in this. </a:t>
            </a:r>
          </a:p>
          <a:p>
            <a:endParaRPr lang="en-GB" sz="2400" dirty="0">
              <a:solidFill>
                <a:schemeClr val="tx1"/>
              </a:solidFill>
              <a:latin typeface="Twinkl Cursive Looped" panose="02000000000000000000" pitchFamily="2" charset="0"/>
            </a:endParaRPr>
          </a:p>
        </p:txBody>
      </p:sp>
      <p:pic>
        <p:nvPicPr>
          <p:cNvPr id="4098" name="Picture 2" descr="Reading a Novel Alters Your Brain Connectivity — So What? | WIR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29074" y="169036"/>
            <a:ext cx="2164713" cy="1443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678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2A90C1-64F2-30BA-6097-E6FE0E6ADE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764231-771A-9ABB-94A0-8D0A88250F6C}"/>
              </a:ext>
            </a:extLst>
          </p:cNvPr>
          <p:cNvSpPr>
            <a:spLocks noGrp="1"/>
          </p:cNvSpPr>
          <p:nvPr>
            <p:ph type="title"/>
          </p:nvPr>
        </p:nvSpPr>
        <p:spPr/>
        <p:txBody>
          <a:bodyPr>
            <a:normAutofit/>
          </a:bodyPr>
          <a:lstStyle/>
          <a:p>
            <a:r>
              <a:rPr lang="en-GB" sz="4400" dirty="0">
                <a:latin typeface="Twinkl Cursive Looped" panose="02000000000000000000" pitchFamily="2" charset="0"/>
              </a:rPr>
              <a:t>Number Bonds</a:t>
            </a:r>
          </a:p>
        </p:txBody>
      </p:sp>
      <p:sp>
        <p:nvSpPr>
          <p:cNvPr id="3" name="Content Placeholder 2">
            <a:extLst>
              <a:ext uri="{FF2B5EF4-FFF2-40B4-BE49-F238E27FC236}">
                <a16:creationId xmlns:a16="http://schemas.microsoft.com/office/drawing/2014/main" id="{C924AC4A-0494-46AA-FEC3-AE2240DDD3A4}"/>
              </a:ext>
            </a:extLst>
          </p:cNvPr>
          <p:cNvSpPr>
            <a:spLocks noGrp="1"/>
          </p:cNvSpPr>
          <p:nvPr>
            <p:ph idx="1"/>
          </p:nvPr>
        </p:nvSpPr>
        <p:spPr>
          <a:xfrm>
            <a:off x="294639" y="1820763"/>
            <a:ext cx="11968481" cy="4023360"/>
          </a:xfrm>
        </p:spPr>
        <p:txBody>
          <a:bodyPr>
            <a:noAutofit/>
          </a:bodyPr>
          <a:lstStyle/>
          <a:p>
            <a:r>
              <a:rPr lang="en-GB" sz="2400" dirty="0">
                <a:latin typeface="Twinkl Cursive Looped" panose="02000000000000000000" pitchFamily="2" charset="0"/>
              </a:rPr>
              <a:t>Year 1 will be focussing on the number bonds to 10 and 20. As always, we appreciate you practising these with your child at home. </a:t>
            </a:r>
          </a:p>
          <a:p>
            <a:r>
              <a:rPr lang="en-GB" sz="2400" dirty="0">
                <a:latin typeface="Twinkl Cursive Looped" panose="02000000000000000000" pitchFamily="2" charset="0"/>
              </a:rPr>
              <a:t> </a:t>
            </a:r>
          </a:p>
          <a:p>
            <a:endParaRPr lang="en-GB" dirty="0">
              <a:latin typeface="Twinkl Cursive Looped" panose="02000000000000000000" pitchFamily="2" charset="0"/>
            </a:endParaRPr>
          </a:p>
        </p:txBody>
      </p:sp>
      <p:pic>
        <p:nvPicPr>
          <p:cNvPr id="3074" name="Picture 2" descr="Number Bonds to 10 - Rapid Automatic Naming of Basic Addition Facts to 10 -  YouTube">
            <a:extLst>
              <a:ext uri="{FF2B5EF4-FFF2-40B4-BE49-F238E27FC236}">
                <a16:creationId xmlns:a16="http://schemas.microsoft.com/office/drawing/2014/main" id="{0C28A832-B283-A7D9-0110-D4A8B45C3D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5061"/>
          <a:stretch>
            <a:fillRect/>
          </a:stretch>
        </p:blipFill>
        <p:spPr bwMode="auto">
          <a:xfrm>
            <a:off x="670559" y="3167849"/>
            <a:ext cx="5927273" cy="24985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aths Task – St George's C of E Primary School and Nursery">
            <a:extLst>
              <a:ext uri="{FF2B5EF4-FFF2-40B4-BE49-F238E27FC236}">
                <a16:creationId xmlns:a16="http://schemas.microsoft.com/office/drawing/2014/main" id="{AF09E940-3820-34CB-048E-BA3267560F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0031" y="2506636"/>
            <a:ext cx="3420890" cy="3420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66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4873-8E21-BCF5-AC6D-59626A156A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F1B6D6-A8E3-50EC-39D5-6455FFDF5A7F}"/>
              </a:ext>
            </a:extLst>
          </p:cNvPr>
          <p:cNvSpPr>
            <a:spLocks noGrp="1"/>
          </p:cNvSpPr>
          <p:nvPr>
            <p:ph type="title"/>
          </p:nvPr>
        </p:nvSpPr>
        <p:spPr/>
        <p:txBody>
          <a:bodyPr>
            <a:normAutofit/>
          </a:bodyPr>
          <a:lstStyle/>
          <a:p>
            <a:r>
              <a:rPr lang="en-GB" sz="4400" dirty="0" err="1">
                <a:latin typeface="Twinkl Cursive Looped" panose="02000000000000000000" pitchFamily="2" charset="0"/>
              </a:rPr>
              <a:t>Numbots</a:t>
            </a:r>
            <a:endParaRPr lang="en-GB" sz="4400" dirty="0">
              <a:latin typeface="Twinkl Cursive Looped" panose="02000000000000000000" pitchFamily="2" charset="0"/>
            </a:endParaRPr>
          </a:p>
        </p:txBody>
      </p:sp>
      <p:sp>
        <p:nvSpPr>
          <p:cNvPr id="3" name="Content Placeholder 2">
            <a:extLst>
              <a:ext uri="{FF2B5EF4-FFF2-40B4-BE49-F238E27FC236}">
                <a16:creationId xmlns:a16="http://schemas.microsoft.com/office/drawing/2014/main" id="{6043DD8E-B2ED-BE6C-8833-5B94D998B876}"/>
              </a:ext>
            </a:extLst>
          </p:cNvPr>
          <p:cNvSpPr>
            <a:spLocks noGrp="1"/>
          </p:cNvSpPr>
          <p:nvPr>
            <p:ph idx="1"/>
          </p:nvPr>
        </p:nvSpPr>
        <p:spPr>
          <a:xfrm>
            <a:off x="766916" y="2030833"/>
            <a:ext cx="10903974" cy="4023360"/>
          </a:xfrm>
        </p:spPr>
        <p:txBody>
          <a:bodyPr>
            <a:noAutofit/>
          </a:bodyPr>
          <a:lstStyle/>
          <a:p>
            <a:r>
              <a:rPr lang="en-US" sz="2400" dirty="0">
                <a:latin typeface="Twinkl Cursive Looped" panose="02000000000000000000" pitchFamily="2" charset="0"/>
              </a:rPr>
              <a:t>We are encouraging children to use </a:t>
            </a:r>
            <a:r>
              <a:rPr lang="en-US" sz="2400" dirty="0" err="1">
                <a:latin typeface="Twinkl Cursive Looped" panose="02000000000000000000" pitchFamily="2" charset="0"/>
              </a:rPr>
              <a:t>Numbots</a:t>
            </a:r>
            <a:r>
              <a:rPr lang="en-US" sz="2400" dirty="0">
                <a:latin typeface="Twinkl Cursive Looped" panose="02000000000000000000" pitchFamily="2" charset="0"/>
              </a:rPr>
              <a:t> regularly to help build their confidence and fluency in number skills. Your child’s login has been stuck into their reading diary and we really appreciate your support in helping them access this valuable resource as often as possible.</a:t>
            </a:r>
            <a:endParaRPr lang="en-GB" dirty="0">
              <a:latin typeface="Twinkl Cursive Looped" panose="02000000000000000000" pitchFamily="2" charset="0"/>
            </a:endParaRPr>
          </a:p>
        </p:txBody>
      </p:sp>
      <p:pic>
        <p:nvPicPr>
          <p:cNvPr id="1026" name="Picture 2" descr="NumBots | Welcome to the NumBlog!">
            <a:extLst>
              <a:ext uri="{FF2B5EF4-FFF2-40B4-BE49-F238E27FC236}">
                <a16:creationId xmlns:a16="http://schemas.microsoft.com/office/drawing/2014/main" id="{F9B9486C-E3CC-5A7D-EF14-91A121D8CF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89488" y="-34151"/>
            <a:ext cx="3402512" cy="1744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482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DBEF2-9533-9384-0643-6E4BC1252B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6D5551-CCCA-B680-C29E-9DAC201F440A}"/>
              </a:ext>
            </a:extLst>
          </p:cNvPr>
          <p:cNvSpPr>
            <a:spLocks noGrp="1"/>
          </p:cNvSpPr>
          <p:nvPr>
            <p:ph type="title"/>
          </p:nvPr>
        </p:nvSpPr>
        <p:spPr/>
        <p:txBody>
          <a:bodyPr/>
          <a:lstStyle/>
          <a:p>
            <a:r>
              <a:rPr lang="en-GB" dirty="0">
                <a:latin typeface="Twinkl Cursive Looped" panose="02000000000000000000" pitchFamily="2" charset="0"/>
              </a:rPr>
              <a:t>Enrichment </a:t>
            </a:r>
          </a:p>
        </p:txBody>
      </p:sp>
      <p:sp>
        <p:nvSpPr>
          <p:cNvPr id="3" name="Content Placeholder 2">
            <a:extLst>
              <a:ext uri="{FF2B5EF4-FFF2-40B4-BE49-F238E27FC236}">
                <a16:creationId xmlns:a16="http://schemas.microsoft.com/office/drawing/2014/main" id="{B2E97217-FDCD-6F33-98C1-903BD8D49E56}"/>
              </a:ext>
            </a:extLst>
          </p:cNvPr>
          <p:cNvSpPr>
            <a:spLocks noGrp="1"/>
          </p:cNvSpPr>
          <p:nvPr>
            <p:ph idx="1"/>
          </p:nvPr>
        </p:nvSpPr>
        <p:spPr>
          <a:xfrm>
            <a:off x="600891" y="1854927"/>
            <a:ext cx="11051178" cy="4023360"/>
          </a:xfrm>
        </p:spPr>
        <p:txBody>
          <a:bodyPr>
            <a:normAutofit/>
          </a:bodyPr>
          <a:lstStyle/>
          <a:p>
            <a:pPr marL="0" marR="0" indent="0">
              <a:lnSpc>
                <a:spcPct val="119000"/>
              </a:lnSpc>
              <a:spcBef>
                <a:spcPts val="0"/>
              </a:spcBef>
              <a:spcAft>
                <a:spcPts val="600"/>
              </a:spcAft>
              <a:buNone/>
            </a:pPr>
            <a:r>
              <a:rPr lang="en-GB" sz="2400" kern="1400" dirty="0">
                <a:solidFill>
                  <a:schemeClr val="tx1"/>
                </a:solidFill>
                <a:latin typeface="Twinkl Cursive Looped" panose="02000000000000000000" pitchFamily="2" charset="0"/>
              </a:rPr>
              <a:t>Year 1’s enrichment will begin the week beginning 15</a:t>
            </a:r>
            <a:r>
              <a:rPr lang="en-GB" sz="2400" kern="1400" baseline="30000" dirty="0">
                <a:solidFill>
                  <a:schemeClr val="tx1"/>
                </a:solidFill>
                <a:latin typeface="Twinkl Cursive Looped" panose="02000000000000000000" pitchFamily="2" charset="0"/>
              </a:rPr>
              <a:t>th</a:t>
            </a:r>
            <a:r>
              <a:rPr lang="en-GB" sz="2400" kern="1400" dirty="0">
                <a:solidFill>
                  <a:schemeClr val="tx1"/>
                </a:solidFill>
                <a:latin typeface="Twinkl Cursive Looped" panose="02000000000000000000" pitchFamily="2" charset="0"/>
              </a:rPr>
              <a:t> September. Children will need forest school clothes on Mondays until the end of term. The class will be in two groups (one group will be cooking and the other group will work in forest school). You will receive a Class Dojo message to tell you which weeks your child needs their forest school clothes and footwear. </a:t>
            </a:r>
            <a:endParaRPr lang="en-GB" sz="2400" dirty="0">
              <a:latin typeface="Twinkl Cursive Looped" panose="02000000000000000000" pitchFamily="2" charset="0"/>
            </a:endParaRPr>
          </a:p>
        </p:txBody>
      </p:sp>
      <p:pic>
        <p:nvPicPr>
          <p:cNvPr id="2050" name="Picture 2" descr="Forest School">
            <a:extLst>
              <a:ext uri="{FF2B5EF4-FFF2-40B4-BE49-F238E27FC236}">
                <a16:creationId xmlns:a16="http://schemas.microsoft.com/office/drawing/2014/main" id="{EA2F49A5-19EA-0C94-F94B-221A8B92A4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2854" y="4278179"/>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5669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690" y="-482314"/>
            <a:ext cx="10058400" cy="1450757"/>
          </a:xfrm>
        </p:spPr>
        <p:txBody>
          <a:bodyPr/>
          <a:lstStyle/>
          <a:p>
            <a:r>
              <a:rPr lang="en-GB" dirty="0">
                <a:solidFill>
                  <a:schemeClr val="tx1"/>
                </a:solidFill>
                <a:latin typeface="Twinkl Cursive Looped" panose="02000000000000000000" pitchFamily="2" charset="0"/>
              </a:rPr>
              <a:t>Timetable</a:t>
            </a:r>
          </a:p>
        </p:txBody>
      </p:sp>
      <p:sp>
        <p:nvSpPr>
          <p:cNvPr id="3" name="Content Placeholder 2"/>
          <p:cNvSpPr>
            <a:spLocks noGrp="1"/>
          </p:cNvSpPr>
          <p:nvPr>
            <p:ph idx="1"/>
          </p:nvPr>
        </p:nvSpPr>
        <p:spPr>
          <a:xfrm>
            <a:off x="143690" y="968443"/>
            <a:ext cx="11904620" cy="4023360"/>
          </a:xfrm>
          <a:solidFill>
            <a:schemeClr val="bg1"/>
          </a:solidFill>
        </p:spPr>
        <p:txBody>
          <a:bodyPr>
            <a:noAutofit/>
          </a:bodyPr>
          <a:lstStyle/>
          <a:p>
            <a:pPr marL="0" indent="0">
              <a:buNone/>
            </a:pPr>
            <a:r>
              <a:rPr lang="en-GB" dirty="0">
                <a:solidFill>
                  <a:schemeClr val="tx1"/>
                </a:solidFill>
                <a:latin typeface="Twinkl Cursive Looped" panose="02000000000000000000" pitchFamily="2" charset="0"/>
              </a:rPr>
              <a:t>Our timetables vary slightly on a weekly basis but generally will follow this format. </a:t>
            </a:r>
          </a:p>
          <a:p>
            <a:pPr marL="0" indent="0">
              <a:buNone/>
            </a:pPr>
            <a:r>
              <a:rPr lang="en-GB" dirty="0">
                <a:solidFill>
                  <a:schemeClr val="tx1"/>
                </a:solidFill>
                <a:latin typeface="Twinkl Cursive Looped" panose="02000000000000000000" pitchFamily="2" charset="0"/>
              </a:rPr>
              <a:t>PE day = Wednesday. Please ensure your child comes dressed in their PE uniform. Enrichment = Monday</a:t>
            </a:r>
          </a:p>
          <a:p>
            <a:endParaRPr lang="en-GB" dirty="0">
              <a:solidFill>
                <a:schemeClr val="tx1"/>
              </a:solidFill>
              <a:latin typeface="Twinkl Cursive Looped" panose="02000000000000000000" pitchFamily="2" charset="0"/>
            </a:endParaRPr>
          </a:p>
          <a:p>
            <a:endParaRPr lang="en-GB" dirty="0">
              <a:solidFill>
                <a:schemeClr val="tx1"/>
              </a:solidFill>
              <a:latin typeface="Twinkl Cursive Looped" panose="02000000000000000000" pitchFamily="2" charset="0"/>
            </a:endParaRPr>
          </a:p>
          <a:p>
            <a:endParaRPr lang="en-GB" dirty="0">
              <a:solidFill>
                <a:schemeClr val="tx1"/>
              </a:solidFill>
              <a:latin typeface="Twinkl Cursive Looped" panose="02000000000000000000" pitchFamily="2" charset="0"/>
            </a:endParaRPr>
          </a:p>
          <a:p>
            <a:endParaRPr lang="en-GB" dirty="0">
              <a:solidFill>
                <a:schemeClr val="tx1"/>
              </a:solidFill>
              <a:latin typeface="Twinkl Cursive Looped" panose="02000000000000000000" pitchFamily="2" charset="0"/>
            </a:endParaRPr>
          </a:p>
          <a:p>
            <a:endParaRPr lang="en-GB" dirty="0">
              <a:solidFill>
                <a:schemeClr val="tx1"/>
              </a:solidFill>
              <a:latin typeface="Twinkl Cursive Looped" panose="02000000000000000000" pitchFamily="2" charset="0"/>
            </a:endParaRPr>
          </a:p>
          <a:p>
            <a:pPr marL="0" indent="0">
              <a:buNone/>
            </a:pPr>
            <a:endParaRPr lang="en-GB" dirty="0">
              <a:solidFill>
                <a:schemeClr val="tx1"/>
              </a:solidFill>
              <a:latin typeface="Twinkl Cursive Looped" panose="02000000000000000000" pitchFamily="2" charset="0"/>
            </a:endParaRPr>
          </a:p>
          <a:p>
            <a:endParaRPr lang="en-GB" dirty="0">
              <a:solidFill>
                <a:schemeClr val="tx1"/>
              </a:solidFill>
              <a:latin typeface="Twinkl Cursive Looped" panose="02000000000000000000" pitchFamily="2" charset="0"/>
            </a:endParaRPr>
          </a:p>
        </p:txBody>
      </p:sp>
      <p:sp>
        <p:nvSpPr>
          <p:cNvPr id="4" name="AutoShape 2" descr="Times Tables Rock Stars: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21AF1849-0FE8-1C05-C215-5AAE7C6E67D5}"/>
              </a:ext>
            </a:extLst>
          </p:cNvPr>
          <p:cNvPicPr>
            <a:picLocks noChangeAspect="1"/>
          </p:cNvPicPr>
          <p:nvPr/>
        </p:nvPicPr>
        <p:blipFill>
          <a:blip r:embed="rId2"/>
          <a:stretch>
            <a:fillRect/>
          </a:stretch>
        </p:blipFill>
        <p:spPr>
          <a:xfrm>
            <a:off x="1337594" y="1846534"/>
            <a:ext cx="9516812" cy="4357621"/>
          </a:xfrm>
          <a:prstGeom prst="rect">
            <a:avLst/>
          </a:prstGeom>
        </p:spPr>
      </p:pic>
    </p:spTree>
    <p:extLst>
      <p:ext uri="{BB962C8B-B14F-4D97-AF65-F5344CB8AC3E}">
        <p14:creationId xmlns:p14="http://schemas.microsoft.com/office/powerpoint/2010/main" val="1771077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Cursive Looped" panose="02000000000000000000" pitchFamily="2" charset="0"/>
              </a:rPr>
              <a:t>How Can You Help?</a:t>
            </a:r>
          </a:p>
        </p:txBody>
      </p:sp>
      <p:sp>
        <p:nvSpPr>
          <p:cNvPr id="3" name="Content Placeholder 2"/>
          <p:cNvSpPr>
            <a:spLocks noGrp="1"/>
          </p:cNvSpPr>
          <p:nvPr>
            <p:ph idx="1"/>
          </p:nvPr>
        </p:nvSpPr>
        <p:spPr>
          <a:xfrm>
            <a:off x="471564" y="1904368"/>
            <a:ext cx="11309831" cy="4454434"/>
          </a:xfrm>
        </p:spPr>
        <p:txBody>
          <a:bodyPr>
            <a:noAutofit/>
          </a:bodyPr>
          <a:lstStyle/>
          <a:p>
            <a:pPr>
              <a:lnSpc>
                <a:spcPct val="100000"/>
              </a:lnSpc>
              <a:buFont typeface="Arial" panose="020B0604020202020204" pitchFamily="34" charset="0"/>
              <a:buChar char="•"/>
            </a:pPr>
            <a:r>
              <a:rPr lang="en-GB" dirty="0">
                <a:latin typeface="Twinkl Cursive Looped" panose="02000000000000000000" pitchFamily="2" charset="0"/>
              </a:rPr>
              <a:t>Reading every evening (not just home-reader books).</a:t>
            </a:r>
          </a:p>
          <a:p>
            <a:pPr>
              <a:lnSpc>
                <a:spcPct val="100000"/>
              </a:lnSpc>
              <a:buFont typeface="Arial" panose="020B0604020202020204" pitchFamily="34" charset="0"/>
              <a:buChar char="•"/>
            </a:pPr>
            <a:r>
              <a:rPr lang="en-GB" dirty="0">
                <a:latin typeface="Twinkl Cursive Looped" panose="02000000000000000000" pitchFamily="2" charset="0"/>
              </a:rPr>
              <a:t>Asking questions about books you read or things you watch.</a:t>
            </a:r>
          </a:p>
          <a:p>
            <a:pPr>
              <a:lnSpc>
                <a:spcPct val="100000"/>
              </a:lnSpc>
              <a:buFont typeface="Arial" panose="020B0604020202020204" pitchFamily="34" charset="0"/>
              <a:buChar char="•"/>
            </a:pPr>
            <a:r>
              <a:rPr lang="en-GB" dirty="0">
                <a:latin typeface="Twinkl Cursive Looped" panose="02000000000000000000" pitchFamily="2" charset="0"/>
              </a:rPr>
              <a:t>Practising pre-cursive handwriting (handwriting paper can be sent home).</a:t>
            </a:r>
          </a:p>
          <a:p>
            <a:pPr>
              <a:lnSpc>
                <a:spcPct val="100000"/>
              </a:lnSpc>
              <a:buFont typeface="Arial" panose="020B0604020202020204" pitchFamily="34" charset="0"/>
              <a:buChar char="•"/>
            </a:pPr>
            <a:r>
              <a:rPr lang="en-GB" dirty="0">
                <a:latin typeface="Twinkl Cursive Looped" panose="02000000000000000000" pitchFamily="2" charset="0"/>
              </a:rPr>
              <a:t>Encouraging children to complete all homework set.</a:t>
            </a:r>
          </a:p>
          <a:p>
            <a:pPr>
              <a:lnSpc>
                <a:spcPct val="100000"/>
              </a:lnSpc>
              <a:buFont typeface="Arial" panose="020B0604020202020204" pitchFamily="34" charset="0"/>
              <a:buChar char="•"/>
            </a:pPr>
            <a:r>
              <a:rPr lang="en-GB" dirty="0">
                <a:latin typeface="Twinkl Cursive Looped" panose="02000000000000000000" pitchFamily="2" charset="0"/>
              </a:rPr>
              <a:t>Encouraging children to maintain a positive attitude to school and learning.</a:t>
            </a:r>
          </a:p>
          <a:p>
            <a:pPr marL="0" indent="0">
              <a:lnSpc>
                <a:spcPct val="100000"/>
              </a:lnSpc>
              <a:buNone/>
            </a:pPr>
            <a:endParaRPr lang="en-GB" dirty="0">
              <a:latin typeface="Twinkl Cursive Looped" panose="02000000000000000000" pitchFamily="2" charset="0"/>
            </a:endParaRPr>
          </a:p>
          <a:p>
            <a:pPr marL="0" indent="0">
              <a:lnSpc>
                <a:spcPct val="100000"/>
              </a:lnSpc>
              <a:buNone/>
            </a:pPr>
            <a:endParaRPr lang="en-GB" dirty="0">
              <a:latin typeface="Twinkl Cursive Looped" panose="02000000000000000000" pitchFamily="2" charset="0"/>
            </a:endParaRPr>
          </a:p>
          <a:p>
            <a:pPr marL="0" indent="0">
              <a:lnSpc>
                <a:spcPct val="100000"/>
              </a:lnSpc>
              <a:buNone/>
            </a:pPr>
            <a:r>
              <a:rPr lang="en-GB" dirty="0">
                <a:latin typeface="Twinkl Cursive Looped" panose="02000000000000000000" pitchFamily="2" charset="0"/>
              </a:rPr>
              <a:t>Please do not hesitate to contact school if you have any questions, worries or concerns! </a:t>
            </a:r>
          </a:p>
          <a:p>
            <a:pPr>
              <a:lnSpc>
                <a:spcPct val="100000"/>
              </a:lnSpc>
              <a:buFont typeface="Arial" panose="020B0604020202020204" pitchFamily="34" charset="0"/>
              <a:buChar char="•"/>
            </a:pPr>
            <a:endParaRPr lang="en-GB" dirty="0">
              <a:latin typeface="Twinkl Cursive Looped" panose="02000000000000000000" pitchFamily="2" charset="0"/>
            </a:endParaRPr>
          </a:p>
        </p:txBody>
      </p:sp>
      <p:sp>
        <p:nvSpPr>
          <p:cNvPr id="4" name="AutoShape 2" descr="Times Tables Rock Stars: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837924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Twinkl Cursive Looped" panose="02000000000000000000" pitchFamily="2" charset="0"/>
              </a:rPr>
              <a:t>Questions?</a:t>
            </a:r>
          </a:p>
        </p:txBody>
      </p:sp>
      <p:sp>
        <p:nvSpPr>
          <p:cNvPr id="4" name="AutoShape 2" descr="Times Tables Rock Stars: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0" name="Picture 2" descr="How To Ask Questions Effectively. When we have a question, our first… | by  Soundarya Balasubramani | Agile Insider | Mediu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0510" y="1776413"/>
            <a:ext cx="10883656" cy="445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77083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dab320c-9d81-44eb-9d48-23525a18dda5">
      <UserInfo>
        <DisplayName>Miss Aisling Flanagan (stpeterc)</DisplayName>
        <AccountId>17</AccountId>
        <AccountType/>
      </UserInfo>
      <UserInfo>
        <DisplayName>Miss Marie O'Sullivan (stpeterc)</DisplayName>
        <AccountId>18</AccountId>
        <AccountType/>
      </UserInfo>
      <UserInfo>
        <DisplayName>Miss Molly Price (stpeterc)</DisplayName>
        <AccountId>19</AccountId>
        <AccountType/>
      </UserInfo>
      <UserInfo>
        <DisplayName>Miss Sarah Plant (stpeterc)</DisplayName>
        <AccountId>20</AccountId>
        <AccountType/>
      </UserInfo>
      <UserInfo>
        <DisplayName>Miss Leona Bick (stpeterc)</DisplayName>
        <AccountId>21</AccountId>
        <AccountType/>
      </UserInfo>
      <UserInfo>
        <DisplayName>Miss Ashleigh Luff (stpeterc)</DisplayName>
        <AccountId>14</AccountId>
        <AccountType/>
      </UserInfo>
    </SharedWithUsers>
    <lcf76f155ced4ddcb4097134ff3c332f xmlns="a9bcee33-f65d-4da6-ba08-cef648be05f1">
      <Terms xmlns="http://schemas.microsoft.com/office/infopath/2007/PartnerControls"/>
    </lcf76f155ced4ddcb4097134ff3c332f>
    <TaxCatchAll xmlns="9bd91841-305f-4d06-991a-b78869549b7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61FE18B17204D499690174B9DF6387C" ma:contentTypeVersion="18" ma:contentTypeDescription="Create a new document." ma:contentTypeScope="" ma:versionID="85ce11777ae65ac99e6634ee55e9d30e">
  <xsd:schema xmlns:xsd="http://www.w3.org/2001/XMLSchema" xmlns:xs="http://www.w3.org/2001/XMLSchema" xmlns:p="http://schemas.microsoft.com/office/2006/metadata/properties" xmlns:ns2="a9bcee33-f65d-4da6-ba08-cef648be05f1" xmlns:ns3="9bd91841-305f-4d06-991a-b78869549b76" xmlns:ns4="2dab320c-9d81-44eb-9d48-23525a18dda5" targetNamespace="http://schemas.microsoft.com/office/2006/metadata/properties" ma:root="true" ma:fieldsID="b7aaabf4bbdcca9b10c204e572c10ac0" ns2:_="" ns3:_="" ns4:_="">
    <xsd:import namespace="a9bcee33-f65d-4da6-ba08-cef648be05f1"/>
    <xsd:import namespace="9bd91841-305f-4d06-991a-b78869549b76"/>
    <xsd:import namespace="2dab320c-9d81-44eb-9d48-23525a18dd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4:SharedWithUsers" minOccurs="0"/>
                <xsd:element ref="ns4: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bcee33-f65d-4da6-ba08-cef648be05f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bb361235-48f8-4de7-8a1c-71bb8990c7e6"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d91841-305f-4d06-991a-b78869549b7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36d42a45-de55-48c8-a1a2-3a4a4201d9a3}" ma:internalName="TaxCatchAll" ma:showField="CatchAllData" ma:web="9bd91841-305f-4d06-991a-b78869549b7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dab320c-9d81-44eb-9d48-23525a18dda5"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36D628-5FC6-4323-8E35-72C8DF0A2732}">
  <ds:schemaRefs>
    <ds:schemaRef ds:uri="http://schemas.microsoft.com/office/2006/documentManagement/types"/>
    <ds:schemaRef ds:uri="http://purl.org/dc/dcmitype/"/>
    <ds:schemaRef ds:uri="http://purl.org/dc/term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 ds:uri="2dab320c-9d81-44eb-9d48-23525a18dda5"/>
    <ds:schemaRef ds:uri="9bd91841-305f-4d06-991a-b78869549b76"/>
    <ds:schemaRef ds:uri="a9bcee33-f65d-4da6-ba08-cef648be05f1"/>
  </ds:schemaRefs>
</ds:datastoreItem>
</file>

<file path=customXml/itemProps2.xml><?xml version="1.0" encoding="utf-8"?>
<ds:datastoreItem xmlns:ds="http://schemas.openxmlformats.org/officeDocument/2006/customXml" ds:itemID="{7D21C83E-7BED-4F6B-AA28-69D642FA00CF}">
  <ds:schemaRefs>
    <ds:schemaRef ds:uri="http://schemas.microsoft.com/sharepoint/v3/contenttype/forms"/>
  </ds:schemaRefs>
</ds:datastoreItem>
</file>

<file path=customXml/itemProps3.xml><?xml version="1.0" encoding="utf-8"?>
<ds:datastoreItem xmlns:ds="http://schemas.openxmlformats.org/officeDocument/2006/customXml" ds:itemID="{2DC1D780-C627-40A4-ABA5-75662775DA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bcee33-f65d-4da6-ba08-cef648be05f1"/>
    <ds:schemaRef ds:uri="9bd91841-305f-4d06-991a-b78869549b76"/>
    <ds:schemaRef ds:uri="2dab320c-9d81-44eb-9d48-23525a18dd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36</TotalTime>
  <Words>545</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Twinkl Cursive Looped</vt:lpstr>
      <vt:lpstr>Retrospect</vt:lpstr>
      <vt:lpstr>Year 1 Class Meeting</vt:lpstr>
      <vt:lpstr>Agenda</vt:lpstr>
      <vt:lpstr>Handwriting</vt:lpstr>
      <vt:lpstr>Spellings</vt:lpstr>
      <vt:lpstr>Reading Books</vt:lpstr>
      <vt:lpstr>Number Bonds</vt:lpstr>
      <vt:lpstr>Numbots</vt:lpstr>
      <vt:lpstr>Enrichment </vt:lpstr>
      <vt:lpstr>Timetable</vt:lpstr>
      <vt:lpstr>How Can You Help?</vt:lpstr>
      <vt:lpstr>Questions?</vt:lpstr>
    </vt:vector>
  </TitlesOfParts>
  <Company>St Peter's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6’s Class Meeting</dc:title>
  <dc:creator>Laura McDonagh</dc:creator>
  <cp:lastModifiedBy>Laura Mc</cp:lastModifiedBy>
  <cp:revision>18</cp:revision>
  <dcterms:created xsi:type="dcterms:W3CDTF">2021-09-08T20:53:26Z</dcterms:created>
  <dcterms:modified xsi:type="dcterms:W3CDTF">2025-09-17T20:00:19Z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0x010100061FE18B17204D499690174B9DF6387C</vt:lpwstr>
  </property>
  <property fmtid="{D5CDD505-2E9C-101B-9397-08002B2CF9AE}" pid="3" name="MediaServiceImageTags">
    <vt:lpwstr/>
  </property>
</Properties>
</file>