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516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763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700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071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327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502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799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703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273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4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356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99BCF-A403-4F5B-BD0E-EE163210ACE5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F434D-24A6-4D82-962D-66621B5BA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540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925" y="4996135"/>
            <a:ext cx="528229" cy="5989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989" y="0"/>
            <a:ext cx="96802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24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49140" y="309787"/>
            <a:ext cx="11429054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700" b="1" i="0" u="none" strike="noStrike" cap="none" normalizeH="0" baseline="0" dirty="0" smtClean="0">
                <a:ln>
                  <a:noFill/>
                </a:ln>
                <a:solidFill>
                  <a:srgbClr val="383838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Whole Class Opportunities Throughout Our School- Infants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311357"/>
              </p:ext>
            </p:extLst>
          </p:nvPr>
        </p:nvGraphicFramePr>
        <p:xfrm>
          <a:off x="249140" y="772592"/>
          <a:ext cx="11550973" cy="57501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9148">
                  <a:extLst>
                    <a:ext uri="{9D8B030D-6E8A-4147-A177-3AD203B41FA5}">
                      <a16:colId xmlns:a16="http://schemas.microsoft.com/office/drawing/2014/main" val="3564679505"/>
                    </a:ext>
                  </a:extLst>
                </a:gridCol>
                <a:gridCol w="3080579">
                  <a:extLst>
                    <a:ext uri="{9D8B030D-6E8A-4147-A177-3AD203B41FA5}">
                      <a16:colId xmlns:a16="http://schemas.microsoft.com/office/drawing/2014/main" val="865262984"/>
                    </a:ext>
                  </a:extLst>
                </a:gridCol>
                <a:gridCol w="3480623">
                  <a:extLst>
                    <a:ext uri="{9D8B030D-6E8A-4147-A177-3AD203B41FA5}">
                      <a16:colId xmlns:a16="http://schemas.microsoft.com/office/drawing/2014/main" val="308056814"/>
                    </a:ext>
                  </a:extLst>
                </a:gridCol>
                <a:gridCol w="3480623">
                  <a:extLst>
                    <a:ext uri="{9D8B030D-6E8A-4147-A177-3AD203B41FA5}">
                      <a16:colId xmlns:a16="http://schemas.microsoft.com/office/drawing/2014/main" val="347768606"/>
                    </a:ext>
                  </a:extLst>
                </a:gridCol>
              </a:tblGrid>
              <a:tr h="519060">
                <a:tc rowSpan="6"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Reception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Where / What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Experience 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Curriculum Links 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357283892"/>
                  </a:ext>
                </a:extLst>
              </a:tr>
              <a:tr h="2825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Attwell</a:t>
                      </a:r>
                      <a:r>
                        <a:rPr lang="en-GB" sz="1400" dirty="0">
                          <a:effectLst/>
                        </a:rPr>
                        <a:t> Farm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Experience with animals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KW – Growing and changing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995495939"/>
                  </a:ext>
                </a:extLst>
              </a:tr>
              <a:tr h="2825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 Hatching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Watching chicks</a:t>
                      </a:r>
                      <a:r>
                        <a:rPr lang="en-GB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hatch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</a:rPr>
                        <a:t>KW – Growing and changing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4162879551"/>
                  </a:ext>
                </a:extLst>
              </a:tr>
              <a:tr h="28259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Music  Visit – Symphony </a:t>
                      </a:r>
                      <a:r>
                        <a:rPr lang="en-GB" sz="1400" dirty="0" smtClean="0">
                          <a:effectLst/>
                        </a:rPr>
                        <a:t>Hall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See a live music </a:t>
                      </a:r>
                      <a:r>
                        <a:rPr lang="en-GB" sz="1400" dirty="0" smtClean="0">
                          <a:effectLst/>
                        </a:rPr>
                        <a:t>performance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Musical Experience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2391590682"/>
                  </a:ext>
                </a:extLst>
              </a:tr>
              <a:tr h="5651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Forest </a:t>
                      </a:r>
                      <a:r>
                        <a:rPr lang="en-GB" sz="1400" dirty="0" smtClean="0">
                          <a:effectLst/>
                        </a:rPr>
                        <a:t>School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Nature/engagement with risk/problem solving and team building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KW, PSED and PD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486017110"/>
                  </a:ext>
                </a:extLst>
              </a:tr>
              <a:tr h="282594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9" marR="7629" marT="7629" marB="7629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National Transport Museum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History of Transport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KW – Transport – Past and Present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2186227768"/>
                  </a:ext>
                </a:extLst>
              </a:tr>
              <a:tr h="282594">
                <a:tc rowSpan="5"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Year 1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Weston </a:t>
                      </a:r>
                      <a:r>
                        <a:rPr lang="en-GB" sz="1400" dirty="0" smtClean="0">
                          <a:effectLst/>
                        </a:rPr>
                        <a:t>Super-Mare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</a:rPr>
                        <a:t>Experience </a:t>
                      </a:r>
                      <a:r>
                        <a:rPr lang="en-GB" sz="1400" dirty="0">
                          <a:effectLst/>
                        </a:rPr>
                        <a:t>the seaside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Coast – </a:t>
                      </a:r>
                      <a:r>
                        <a:rPr lang="en-GB" sz="1400" dirty="0" smtClean="0">
                          <a:effectLst/>
                        </a:rPr>
                        <a:t>Geography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599228358"/>
                  </a:ext>
                </a:extLst>
              </a:tr>
              <a:tr h="3781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Theatre Visit – The Rep </a:t>
                      </a: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See a live theatre performance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Link to literacy </a:t>
                      </a:r>
                      <a:r>
                        <a:rPr lang="en-GB" sz="1400" dirty="0" smtClean="0">
                          <a:effectLst/>
                        </a:rPr>
                        <a:t>text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4182552952"/>
                  </a:ext>
                </a:extLst>
              </a:tr>
              <a:tr h="2825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Explore local area –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Local historical places of interest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Geography – local </a:t>
                      </a:r>
                      <a:r>
                        <a:rPr lang="en-GB" sz="1400" dirty="0" smtClean="0">
                          <a:effectLst/>
                        </a:rPr>
                        <a:t>area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563190455"/>
                  </a:ext>
                </a:extLst>
              </a:tr>
              <a:tr h="5651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Forest </a:t>
                      </a:r>
                      <a:r>
                        <a:rPr lang="en-GB" sz="1400" dirty="0" smtClean="0">
                          <a:effectLst/>
                        </a:rPr>
                        <a:t>School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Nature/engagement with risk/problem solving and team building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Science and RE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1492929745"/>
                  </a:ext>
                </a:extLst>
              </a:tr>
              <a:tr h="282594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9" marR="7629" marT="7629" marB="7629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Birmingham Royal Ballet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Ballet Experience  for children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PE – Dance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2227362566"/>
                  </a:ext>
                </a:extLst>
              </a:tr>
              <a:tr h="282594">
                <a:tc rowSpan="5"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 smtClean="0">
                        <a:effectLst/>
                      </a:endParaRPr>
                    </a:p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Year </a:t>
                      </a:r>
                      <a:r>
                        <a:rPr lang="en-GB" sz="18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Theatre Visit – The </a:t>
                      </a:r>
                      <a:r>
                        <a:rPr lang="en-GB" sz="1400" dirty="0" smtClean="0">
                          <a:effectLst/>
                        </a:rPr>
                        <a:t>Rep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See a live theatre performance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Link to literacy text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2909955604"/>
                  </a:ext>
                </a:extLst>
              </a:tr>
              <a:tr h="3314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Selly Manor (local</a:t>
                      </a:r>
                      <a:r>
                        <a:rPr lang="en-GB" sz="1400" dirty="0" smtClean="0">
                          <a:effectLst/>
                        </a:rPr>
                        <a:t>)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Local historical places of </a:t>
                      </a:r>
                      <a:r>
                        <a:rPr lang="en-GB" sz="1400" dirty="0" smtClean="0">
                          <a:effectLst/>
                        </a:rPr>
                        <a:t>interest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Tudors - </a:t>
                      </a:r>
                      <a:r>
                        <a:rPr lang="en-GB" sz="1400" dirty="0" smtClean="0">
                          <a:effectLst/>
                        </a:rPr>
                        <a:t>History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678297880"/>
                  </a:ext>
                </a:extLst>
              </a:tr>
              <a:tr h="5651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Forest </a:t>
                      </a:r>
                      <a:r>
                        <a:rPr lang="en-GB" sz="1400" dirty="0" smtClean="0">
                          <a:effectLst/>
                        </a:rPr>
                        <a:t>School</a:t>
                      </a:r>
                      <a:endParaRPr lang="en-GB" sz="1400" dirty="0">
                        <a:effectLst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Nature/engagement with risk/problem solving and team building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Science and RE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2422543880"/>
                  </a:ext>
                </a:extLst>
              </a:tr>
              <a:tr h="282594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9" marR="7629" marT="7629" marB="7629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Roman Workshop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Historical event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History – Romans in Britain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1984147792"/>
                  </a:ext>
                </a:extLst>
              </a:tr>
              <a:tr h="282594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9" marR="7629" marT="7629" marB="7629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Symphony Hall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Concert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Music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406" marR="53406" marT="0" marB="0" anchor="ctr"/>
                </a:tc>
                <a:extLst>
                  <a:ext uri="{0D108BD9-81ED-4DB2-BD59-A6C34878D82A}">
                    <a16:rowId xmlns:a16="http://schemas.microsoft.com/office/drawing/2014/main" val="611513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6857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8820472"/>
              </p:ext>
            </p:extLst>
          </p:nvPr>
        </p:nvGraphicFramePr>
        <p:xfrm>
          <a:off x="240085" y="538789"/>
          <a:ext cx="11810078" cy="59739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7006">
                  <a:extLst>
                    <a:ext uri="{9D8B030D-6E8A-4147-A177-3AD203B41FA5}">
                      <a16:colId xmlns:a16="http://schemas.microsoft.com/office/drawing/2014/main" val="4170304145"/>
                    </a:ext>
                  </a:extLst>
                </a:gridCol>
                <a:gridCol w="2538952">
                  <a:extLst>
                    <a:ext uri="{9D8B030D-6E8A-4147-A177-3AD203B41FA5}">
                      <a16:colId xmlns:a16="http://schemas.microsoft.com/office/drawing/2014/main" val="1513039063"/>
                    </a:ext>
                  </a:extLst>
                </a:gridCol>
                <a:gridCol w="4501724">
                  <a:extLst>
                    <a:ext uri="{9D8B030D-6E8A-4147-A177-3AD203B41FA5}">
                      <a16:colId xmlns:a16="http://schemas.microsoft.com/office/drawing/2014/main" val="1593648966"/>
                    </a:ext>
                  </a:extLst>
                </a:gridCol>
                <a:gridCol w="3742396">
                  <a:extLst>
                    <a:ext uri="{9D8B030D-6E8A-4147-A177-3AD203B41FA5}">
                      <a16:colId xmlns:a16="http://schemas.microsoft.com/office/drawing/2014/main" val="1679672549"/>
                    </a:ext>
                  </a:extLst>
                </a:gridCol>
              </a:tblGrid>
              <a:tr h="258964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effectLst/>
                        </a:rPr>
                        <a:t>Year 3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effectLst/>
                        </a:rPr>
                        <a:t> Where / What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effectLst/>
                        </a:rPr>
                        <a:t>Experience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effectLst/>
                        </a:rPr>
                        <a:t>Curriculum Links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614183248"/>
                  </a:ext>
                </a:extLst>
              </a:tr>
              <a:tr h="1563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Birmingham Museum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Ancient Egypt &amp; Anglo-Saxon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History – Egyptians &amp; Anglo-Saxons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1643005534"/>
                  </a:ext>
                </a:extLst>
              </a:tr>
              <a:tr h="1563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</a:rPr>
                        <a:t>Waseley</a:t>
                      </a:r>
                      <a:r>
                        <a:rPr lang="en-GB" sz="1200" dirty="0">
                          <a:effectLst/>
                        </a:rPr>
                        <a:t> Hills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Nature Outdoor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Geography – Rivers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780967525"/>
                  </a:ext>
                </a:extLst>
              </a:tr>
              <a:tr h="1889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Forest School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Nature/engagement with risk/problem solving and team building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Science and RE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44962657"/>
                  </a:ext>
                </a:extLst>
              </a:tr>
              <a:tr h="1563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STACS Faith retreat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Faith Retreat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RE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1986099359"/>
                  </a:ext>
                </a:extLst>
              </a:tr>
              <a:tr h="156390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Year 4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STACS - STEM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STEM Workshops in secondary science labs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Science and DT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2527264623"/>
                  </a:ext>
                </a:extLst>
              </a:tr>
              <a:tr h="1563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Birmingham Music Service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Learn to play an instrument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Flute  lessons weekly - Music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3911610472"/>
                  </a:ext>
                </a:extLst>
              </a:tr>
              <a:tr h="3103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London  -Parliament and Thames Tour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Experience the Capital City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London and the South East – Geography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Stuarts  - History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879827642"/>
                  </a:ext>
                </a:extLst>
              </a:tr>
              <a:tr h="1889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Forest School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Nature/engagement with risk/problem solving and team building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Science and RE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4178407313"/>
                  </a:ext>
                </a:extLst>
              </a:tr>
              <a:tr h="2450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Roman Workshop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Historical event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History Life in Ancient Rome &amp; The Rise and Fall of Rome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3566801104"/>
                  </a:ext>
                </a:extLst>
              </a:tr>
              <a:tr h="156390">
                <a:tc rowSpan="1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Year </a:t>
                      </a:r>
                      <a:r>
                        <a:rPr lang="en-GB" sz="2000" dirty="0" smtClean="0">
                          <a:effectLst/>
                        </a:rPr>
                        <a:t>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0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0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0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Year 6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STACS - STEM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STEM Workshops in secondary science labs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Science and DT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1104758432"/>
                  </a:ext>
                </a:extLst>
              </a:tr>
              <a:tr h="3103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Alton Castle/ Bell Heath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Experience a residential visit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Experience a religious retreat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Catholic Retreat – RE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Adventurous Activities - PE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4066455017"/>
                  </a:ext>
                </a:extLst>
              </a:tr>
              <a:tr h="1563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</a:rPr>
                        <a:t>Bartley</a:t>
                      </a:r>
                      <a:r>
                        <a:rPr lang="en-GB" sz="1200" baseline="0" dirty="0" smtClean="0">
                          <a:effectLst/>
                        </a:rPr>
                        <a:t> Green Sailing Club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</a:rPr>
                        <a:t>Sailing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</a:rPr>
                        <a:t>PE, PRE Water safety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3430552880"/>
                  </a:ext>
                </a:extLst>
              </a:tr>
              <a:tr h="3103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Birmingham Symphony Hall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Live music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Music – Birmingham Symphony Hall to see CBSO live performance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3762386828"/>
                  </a:ext>
                </a:extLst>
              </a:tr>
              <a:tr h="1563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</a:rPr>
                        <a:t>Barber</a:t>
                      </a:r>
                      <a:r>
                        <a:rPr lang="en-GB" sz="1200" baseline="0" dirty="0" smtClean="0">
                          <a:effectLst/>
                        </a:rPr>
                        <a:t> Institute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See important works of art and museum collections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Art and History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378515384"/>
                  </a:ext>
                </a:extLst>
              </a:tr>
              <a:tr h="2450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Birmingham City Centre (local)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</a:rPr>
                        <a:t>Canal</a:t>
                      </a:r>
                      <a:r>
                        <a:rPr lang="en-GB" sz="1200" baseline="0" dirty="0" smtClean="0">
                          <a:effectLst/>
                        </a:rPr>
                        <a:t>  barge trip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</a:rPr>
                        <a:t>Industrial Revolution - History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1961367825"/>
                  </a:ext>
                </a:extLst>
              </a:tr>
              <a:tr h="3103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Forest School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Nature/engagement with risk/problem solving and team building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Learning how to ride safely on the roads and in the community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Science and RE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518391957"/>
                  </a:ext>
                </a:extLst>
              </a:tr>
              <a:tr h="1889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Bike Ability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Learning how to ride safely on the roads and in the community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PE, RHE and safeguarding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1465885185"/>
                  </a:ext>
                </a:extLst>
              </a:tr>
              <a:tr h="1563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Bletchley Park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Visit important landmark/Historical Building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WW2 – History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4227276475"/>
                  </a:ext>
                </a:extLst>
              </a:tr>
              <a:tr h="3103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Alton Castle/ Bell Heath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Experience a residential visit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Experience a religious retreat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Catholic Retreat – RE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Adventurous Activities - PE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4228627347"/>
                  </a:ext>
                </a:extLst>
              </a:tr>
              <a:tr h="1563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 Chad’s Cathedral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Tour of the Cathedral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R.E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545294621"/>
                  </a:ext>
                </a:extLst>
              </a:tr>
              <a:tr h="1889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Forest School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Nature/engagement with risk/problem solving and team building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Science and RE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4177389344"/>
                  </a:ext>
                </a:extLst>
              </a:tr>
              <a:tr h="1889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Bike Ability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Learning how to ride safely on the roads and in the community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PE, RHE and safeguarding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3270311371"/>
                  </a:ext>
                </a:extLst>
              </a:tr>
              <a:tr h="1563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Harvington Hall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Priest Hides/ holes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R.E/ History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058" marR="9058" marT="3151" marB="0" anchor="ctr"/>
                </a:tc>
                <a:extLst>
                  <a:ext uri="{0D108BD9-81ED-4DB2-BD59-A6C34878D82A}">
                    <a16:rowId xmlns:a16="http://schemas.microsoft.com/office/drawing/2014/main" val="1427856895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31445" y="74397"/>
            <a:ext cx="11429054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700" b="1" i="0" u="none" strike="noStrike" cap="none" normalizeH="0" baseline="0" dirty="0" smtClean="0">
                <a:ln>
                  <a:noFill/>
                </a:ln>
                <a:solidFill>
                  <a:srgbClr val="383838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Whole Class Opportunities Throughout Our School- Juniors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40085" y="4925086"/>
            <a:ext cx="1126988" cy="905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8648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4824549" cy="687564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740855" y="311221"/>
            <a:ext cx="5674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Servant Leadership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4913744" y="1312104"/>
          <a:ext cx="7185891" cy="4905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5297">
                  <a:extLst>
                    <a:ext uri="{9D8B030D-6E8A-4147-A177-3AD203B41FA5}">
                      <a16:colId xmlns:a16="http://schemas.microsoft.com/office/drawing/2014/main" val="39687552"/>
                    </a:ext>
                  </a:extLst>
                </a:gridCol>
                <a:gridCol w="2395297">
                  <a:extLst>
                    <a:ext uri="{9D8B030D-6E8A-4147-A177-3AD203B41FA5}">
                      <a16:colId xmlns:a16="http://schemas.microsoft.com/office/drawing/2014/main" val="501678903"/>
                    </a:ext>
                  </a:extLst>
                </a:gridCol>
                <a:gridCol w="2395297">
                  <a:extLst>
                    <a:ext uri="{9D8B030D-6E8A-4147-A177-3AD203B41FA5}">
                      <a16:colId xmlns:a16="http://schemas.microsoft.com/office/drawing/2014/main" val="3245718513"/>
                    </a:ext>
                  </a:extLst>
                </a:gridCol>
              </a:tblGrid>
              <a:tr h="449214"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Playground </a:t>
                      </a:r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Leaders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MPs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CAFOD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1297520"/>
                  </a:ext>
                </a:extLst>
              </a:tr>
              <a:tr h="449214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Organising playground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games and clubs for children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Class elections for MP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representative- have any ideas? Let them know!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Putting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Catholic Social Teachings into action- caring for the world and society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34840"/>
                  </a:ext>
                </a:extLst>
              </a:tr>
              <a:tr h="449214"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Head </a:t>
                      </a:r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Boy/Girl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FAB</a:t>
                      </a:r>
                      <a:r>
                        <a:rPr lang="en-GB" b="0" baseline="0" dirty="0" smtClean="0">
                          <a:solidFill>
                            <a:srgbClr val="0000FF"/>
                          </a:solidFill>
                        </a:rPr>
                        <a:t> Group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err="1" smtClean="0">
                          <a:solidFill>
                            <a:srgbClr val="0000FF"/>
                          </a:solidFill>
                        </a:rPr>
                        <a:t>E.Safety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176897"/>
                  </a:ext>
                </a:extLst>
              </a:tr>
              <a:tr h="449214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represent the school</a:t>
                      </a:r>
                      <a:r>
                        <a:rPr lang="en-GB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en-GB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serve as a good role model for students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Be a great friend,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a buddy to someone, look out for others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Keeping us safe online and in the digital world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2527947"/>
                  </a:ext>
                </a:extLst>
              </a:tr>
              <a:tr h="449214"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Mini Vinnies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Prefects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Liturgy Leaders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6195639"/>
                  </a:ext>
                </a:extLst>
              </a:tr>
              <a:tr h="449214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members of the St Vincent de Paul Society (SVP), dedicated to tackling poverty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Elected to carry</a:t>
                      </a:r>
                      <a:r>
                        <a:rPr lang="en-GB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out certain responsibilities in school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 with the adults to enhance the school's liturgical and prayer life. Some of their key responsibilities include: Organising and leading class liturgies and prayer services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8382024"/>
                  </a:ext>
                </a:extLst>
              </a:tr>
              <a:tr h="449214"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Librarians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Caritas Ambassadors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rgbClr val="0000FF"/>
                          </a:solidFill>
                        </a:rPr>
                        <a:t>House Captains</a:t>
                      </a:r>
                      <a:endParaRPr lang="en-GB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3539859"/>
                  </a:ext>
                </a:extLst>
              </a:tr>
              <a:tr h="449214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Keeping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the school library, tidy and in good order for children to enjoy reading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bring love into action in the local community.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House point collection and announcement of house points in celebration assembly</a:t>
                      </a:r>
                    </a:p>
                    <a:p>
                      <a:pPr algn="ctr"/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2973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1215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1591</TotalTime>
  <Words>722</Words>
  <Application>Microsoft Office PowerPoint</Application>
  <PresentationFormat>Widescreen</PresentationFormat>
  <Paragraphs>170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Segoe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Natasha Mellor (stpeterc)</dc:creator>
  <cp:lastModifiedBy>Mrs Natasha Mellor (stpeterc)</cp:lastModifiedBy>
  <cp:revision>12</cp:revision>
  <dcterms:created xsi:type="dcterms:W3CDTF">2025-03-26T14:23:58Z</dcterms:created>
  <dcterms:modified xsi:type="dcterms:W3CDTF">2025-06-05T13:09:49Z</dcterms:modified>
</cp:coreProperties>
</file>